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0"/>
  </p:handoutMasterIdLst>
  <p:sldIdLst>
    <p:sldId id="281" r:id="rId2"/>
    <p:sldId id="298" r:id="rId3"/>
    <p:sldId id="299" r:id="rId4"/>
    <p:sldId id="300" r:id="rId5"/>
    <p:sldId id="302" r:id="rId6"/>
    <p:sldId id="317" r:id="rId7"/>
    <p:sldId id="303" r:id="rId8"/>
    <p:sldId id="314" r:id="rId9"/>
    <p:sldId id="309" r:id="rId10"/>
    <p:sldId id="385" r:id="rId11"/>
    <p:sldId id="311" r:id="rId12"/>
    <p:sldId id="310" r:id="rId13"/>
    <p:sldId id="323" r:id="rId14"/>
    <p:sldId id="324" r:id="rId15"/>
    <p:sldId id="327" r:id="rId16"/>
    <p:sldId id="325" r:id="rId17"/>
    <p:sldId id="326" r:id="rId18"/>
    <p:sldId id="328" r:id="rId19"/>
    <p:sldId id="329" r:id="rId20"/>
    <p:sldId id="330" r:id="rId21"/>
    <p:sldId id="307" r:id="rId22"/>
    <p:sldId id="316" r:id="rId23"/>
    <p:sldId id="313" r:id="rId24"/>
    <p:sldId id="312" r:id="rId25"/>
    <p:sldId id="320" r:id="rId26"/>
    <p:sldId id="315" r:id="rId27"/>
    <p:sldId id="331" r:id="rId28"/>
    <p:sldId id="333" r:id="rId29"/>
    <p:sldId id="305" r:id="rId30"/>
    <p:sldId id="306" r:id="rId31"/>
    <p:sldId id="348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52" r:id="rId43"/>
    <p:sldId id="332" r:id="rId44"/>
    <p:sldId id="319" r:id="rId45"/>
    <p:sldId id="334" r:id="rId46"/>
    <p:sldId id="386" r:id="rId47"/>
    <p:sldId id="387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35" r:id="rId60"/>
    <p:sldId id="389" r:id="rId61"/>
    <p:sldId id="390" r:id="rId62"/>
    <p:sldId id="391" r:id="rId63"/>
    <p:sldId id="388" r:id="rId64"/>
    <p:sldId id="349" r:id="rId65"/>
    <p:sldId id="351" r:id="rId66"/>
    <p:sldId id="350" r:id="rId67"/>
    <p:sldId id="353" r:id="rId68"/>
    <p:sldId id="354" r:id="rId69"/>
    <p:sldId id="355" r:id="rId70"/>
    <p:sldId id="356" r:id="rId71"/>
    <p:sldId id="318" r:id="rId72"/>
    <p:sldId id="358" r:id="rId73"/>
    <p:sldId id="392" r:id="rId74"/>
    <p:sldId id="304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93" r:id="rId88"/>
    <p:sldId id="382" r:id="rId8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2" autoAdjust="0"/>
    <p:restoredTop sz="95455" autoAdjust="0"/>
  </p:normalViewPr>
  <p:slideViewPr>
    <p:cSldViewPr snapToGrid="0">
      <p:cViewPr>
        <p:scale>
          <a:sx n="70" d="100"/>
          <a:sy n="70" d="100"/>
        </p:scale>
        <p:origin x="7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Conector recto 186"/>
          <p:cNvCxnSpPr/>
          <p:nvPr/>
        </p:nvCxnSpPr>
        <p:spPr>
          <a:xfrm flipH="1">
            <a:off x="3320254" y="1395083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167" idx="2"/>
          </p:cNvCxnSpPr>
          <p:nvPr/>
        </p:nvCxnSpPr>
        <p:spPr>
          <a:xfrm>
            <a:off x="11190449" y="2237510"/>
            <a:ext cx="5034" cy="175872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2238374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3876959" y="1989616"/>
            <a:ext cx="44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2238293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2229898"/>
            <a:ext cx="2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225511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2230090"/>
            <a:ext cx="1836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3184" y="1394829"/>
            <a:ext cx="0" cy="83068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1118603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64808" y="1837329"/>
            <a:ext cx="1980000" cy="338012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700" dirty="0" smtClean="0">
                  <a:solidFill>
                    <a:schemeClr val="tx1"/>
                  </a:solidFill>
                </a:rPr>
                <a:t>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2508557"/>
            <a:ext cx="1800000" cy="37924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78491" y="1784145"/>
            <a:ext cx="1980000" cy="37924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3193" y="2518408"/>
            <a:ext cx="1798283" cy="375698"/>
            <a:chOff x="5016000" y="1040449"/>
            <a:chExt cx="215793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31" name="Grupo 2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5527" y="366114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6" name="Rectángulo 2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E. HERNANDEZ PEÑA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EM00631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Junta de Reclutamiento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0924" y="424628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5" name="Rectángulo 2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A. BERMEA BALDERAS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Archivo Municipal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7" name="Grupo 2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4826921"/>
            <a:ext cx="1800000" cy="389165"/>
            <a:chOff x="5016000" y="1040449"/>
            <a:chExt cx="2157939" cy="615227"/>
          </a:xfrm>
        </p:grpSpPr>
        <p:sp>
          <p:nvSpPr>
            <p:cNvPr id="248" name="Rectángulo 2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ángulo 2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upo 2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0650" y="3662707"/>
            <a:ext cx="1800000" cy="389165"/>
            <a:chOff x="5016000" y="1040449"/>
            <a:chExt cx="2157939" cy="615227"/>
          </a:xfrm>
        </p:grpSpPr>
        <p:sp>
          <p:nvSpPr>
            <p:cNvPr id="286" name="Rectángulo 2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ángulo 2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6092" y="3083839"/>
            <a:ext cx="1800000" cy="389165"/>
            <a:chOff x="5016000" y="1040449"/>
            <a:chExt cx="2157939" cy="615227"/>
          </a:xfrm>
        </p:grpSpPr>
        <p:sp>
          <p:nvSpPr>
            <p:cNvPr id="289" name="Rectángulo 2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ángulo 2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0" name="Grupo 2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0" y="4820853"/>
            <a:ext cx="1800000" cy="389165"/>
            <a:chOff x="5016000" y="1040449"/>
            <a:chExt cx="2157939" cy="615227"/>
          </a:xfrm>
        </p:grpSpPr>
        <p:sp>
          <p:nvSpPr>
            <p:cNvPr id="301" name="Rectángulo 3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ángulo 3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1839" y="4244798"/>
            <a:ext cx="1800000" cy="389164"/>
            <a:chOff x="5016000" y="1040450"/>
            <a:chExt cx="2157939" cy="615226"/>
          </a:xfrm>
        </p:grpSpPr>
        <p:sp>
          <p:nvSpPr>
            <p:cNvPr id="304" name="Rectángulo 3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ángulo 3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EM06853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Agencia Fiscal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3078960"/>
            <a:ext cx="1800000" cy="389165"/>
            <a:chOff x="5016000" y="1040449"/>
            <a:chExt cx="2157939" cy="615227"/>
          </a:xfrm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21233" y="1184747"/>
            <a:ext cx="1800000" cy="347362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6371" y="2509048"/>
            <a:ext cx="1800000" cy="381791"/>
            <a:chOff x="5016000" y="1052106"/>
            <a:chExt cx="2157939" cy="603570"/>
          </a:xfrm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2106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97" y="3096362"/>
            <a:ext cx="1800000" cy="396539"/>
            <a:chOff x="5024840" y="1028792"/>
            <a:chExt cx="2157939" cy="626884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2484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84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5483" y="3673982"/>
            <a:ext cx="1800000" cy="396539"/>
            <a:chOff x="5016000" y="1028792"/>
            <a:chExt cx="2157939" cy="626884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29405" y="3662707"/>
            <a:ext cx="1800000" cy="389165"/>
            <a:chOff x="5016000" y="1040449"/>
            <a:chExt cx="2157939" cy="615227"/>
          </a:xfrm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PENÉLOPE CISNEROS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Depto. Modernización 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0726" y="3078437"/>
            <a:ext cx="1800000" cy="389165"/>
            <a:chOff x="5016000" y="1040449"/>
            <a:chExt cx="2157939" cy="615227"/>
          </a:xfrm>
        </p:grpSpPr>
        <p:sp>
          <p:nvSpPr>
            <p:cNvPr id="192" name="Rectángulo 1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Sindico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o 1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21" y="5407556"/>
            <a:ext cx="1800000" cy="389165"/>
            <a:chOff x="5016000" y="1040449"/>
            <a:chExt cx="2157939" cy="615227"/>
          </a:xfrm>
        </p:grpSpPr>
        <p:sp>
          <p:nvSpPr>
            <p:cNvPr id="195" name="Rectángulo 1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Jurídico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o 1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2" y="5405242"/>
            <a:ext cx="1800001" cy="389166"/>
            <a:chOff x="5016000" y="1040448"/>
            <a:chExt cx="2157940" cy="615228"/>
          </a:xfrm>
        </p:grpSpPr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ángulo 1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6779" y="2500980"/>
            <a:ext cx="1800000" cy="389165"/>
            <a:chOff x="5016000" y="1040449"/>
            <a:chExt cx="2157939" cy="615227"/>
          </a:xfrm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upo 2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91157" y="2508581"/>
            <a:ext cx="1800000" cy="389165"/>
            <a:chOff x="5016000" y="1040449"/>
            <a:chExt cx="2157939" cy="615227"/>
          </a:xfrm>
        </p:grpSpPr>
        <p:sp>
          <p:nvSpPr>
            <p:cNvPr id="206" name="Rectángulo 2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ángulo 2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upo 2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442" y="3098239"/>
            <a:ext cx="1800000" cy="389165"/>
            <a:chOff x="5016000" y="1040449"/>
            <a:chExt cx="2157939" cy="615227"/>
          </a:xfrm>
        </p:grpSpPr>
        <p:sp>
          <p:nvSpPr>
            <p:cNvPr id="209" name="Rectángulo 2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ángulo 2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6618" y="3676223"/>
            <a:ext cx="1800003" cy="389164"/>
            <a:chOff x="5015998" y="1040450"/>
            <a:chExt cx="2157941" cy="615226"/>
          </a:xfrm>
        </p:grpSpPr>
        <p:sp>
          <p:nvSpPr>
            <p:cNvPr id="216" name="Rectángulo 2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Rectángulo 2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971054" y="223078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0051593" y="6313195"/>
            <a:ext cx="2082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Abril de 2022</a:t>
            </a:r>
            <a:endParaRPr lang="es-MX" sz="1100" i="1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35360" y="6570957"/>
            <a:ext cx="6343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**NOTA: El Organigrama se encuentra en proceso de elaboración y aún continua en constante movimiento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2512" y="2500980"/>
            <a:ext cx="1800000" cy="389165"/>
            <a:chOff x="5016000" y="1040449"/>
            <a:chExt cx="2157939" cy="615227"/>
          </a:xfrm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ESTEBAN M. BLACKALLER ROSAS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0903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61399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SANTOS A. GONZÁLEZ CORTEZ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87043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46389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505027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04812" y="26376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S. MARTÍNEZ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5762" y="2636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>
            <a:off x="2194812" y="2199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195174" y="2199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9787159" y="2198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6327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MOISÉS E. MÉNDEZ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EM05245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1180" y="43668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DE LOS SANTOS OLGUÍN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EM08784</a:t>
              </a:r>
              <a:r>
                <a:rPr lang="es-ES" sz="800" dirty="0" smtClean="0">
                  <a:solidFill>
                    <a:prstClr val="black"/>
                  </a:solidFill>
                </a:rPr>
                <a:t> Caja 2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61683"/>
            <a:chOff x="5016000" y="1040447"/>
            <a:chExt cx="2157939" cy="1836495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642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1"/>
            <a:ext cx="1980000" cy="590183"/>
            <a:chOff x="5016000" y="1040447"/>
            <a:chExt cx="2157939" cy="93301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64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89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380356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770220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809668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807522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7025450" y="243281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806343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47635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45937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J. RÍOS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EM08181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4786" y="22332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806343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3076882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3076882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3073521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62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6153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904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4056270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6114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1917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775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617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5395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082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6364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1910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380356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1403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140477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1404692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1398971"/>
            <a:ext cx="2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1409332"/>
            <a:ext cx="2" cy="52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1406537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808361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1406537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1689583"/>
            <a:ext cx="1800000" cy="389165"/>
            <a:chOff x="5016000" y="1040449"/>
            <a:chExt cx="2157939" cy="615227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2" y="2121186"/>
            <a:ext cx="1800000" cy="389165"/>
            <a:chOff x="5016000" y="1040449"/>
            <a:chExt cx="2157939" cy="615227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BLAS D. LÓPEZ RODRÍGUEZ </a:t>
              </a: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Depto. Desarrollo Urbano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2" y="255382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2982659"/>
            <a:ext cx="1800001" cy="389165"/>
            <a:chOff x="5016000" y="1040449"/>
            <a:chExt cx="1798283" cy="615227"/>
          </a:xfrm>
          <a:solidFill>
            <a:schemeClr val="bg1"/>
          </a:solidFill>
        </p:grpSpPr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1798283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1798283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414034"/>
            <a:ext cx="1800000" cy="389166"/>
            <a:chOff x="5016000" y="1040449"/>
            <a:chExt cx="2157939" cy="615227"/>
          </a:xfrm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D.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85167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286733"/>
            <a:ext cx="1800000" cy="389165"/>
            <a:chOff x="5016000" y="1040449"/>
            <a:chExt cx="2157939" cy="615227"/>
          </a:xfrm>
        </p:grpSpPr>
        <p:sp>
          <p:nvSpPr>
            <p:cNvPr id="144" name="Rectángulo 1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712505"/>
            <a:ext cx="1800000" cy="389165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RAMIRO HARO HARB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EM08858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5150405"/>
            <a:ext cx="1800000" cy="389165"/>
            <a:chOff x="5016000" y="1040449"/>
            <a:chExt cx="2157939" cy="615227"/>
          </a:xfrm>
        </p:grpSpPr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G. ZAPATA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6453738"/>
            <a:ext cx="1800000" cy="389165"/>
            <a:chOff x="5016000" y="1040449"/>
            <a:chExt cx="2157939" cy="61522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L. GARZA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Centro Historio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1684141"/>
            <a:ext cx="1800000" cy="389165"/>
            <a:chOff x="5016000" y="1040449"/>
            <a:chExt cx="2157939" cy="615227"/>
          </a:xfrm>
        </p:grpSpPr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ángulo 1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829983"/>
            <a:ext cx="1800000" cy="389165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upo 1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650572"/>
            <a:ext cx="1800000" cy="389165"/>
            <a:chOff x="5016000" y="1040449"/>
            <a:chExt cx="2157939" cy="615227"/>
          </a:xfrm>
        </p:grpSpPr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MORÍN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3137037"/>
            <a:ext cx="1800000" cy="389165"/>
            <a:chOff x="5016000" y="1040449"/>
            <a:chExt cx="2157939" cy="615227"/>
          </a:xfrm>
        </p:grpSpPr>
        <p:sp>
          <p:nvSpPr>
            <p:cNvPr id="218" name="Rectángulo 2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Y. RUIZ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ángulo 2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DIF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0" name="Grupo 2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159681"/>
            <a:ext cx="1800000" cy="389165"/>
            <a:chOff x="5016000" y="1040449"/>
            <a:chExt cx="2157939" cy="615227"/>
          </a:xfrm>
        </p:grpSpPr>
        <p:sp>
          <p:nvSpPr>
            <p:cNvPr id="221" name="Rectángulo 2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GONZÁLEZ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1689598"/>
            <a:ext cx="1800000" cy="389165"/>
            <a:chOff x="5016000" y="1040449"/>
            <a:chExt cx="2157939" cy="615227"/>
          </a:xfrm>
        </p:grpSpPr>
        <p:sp>
          <p:nvSpPr>
            <p:cNvPr id="224" name="Rectángulo 2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ángulo 2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upo 2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4063463"/>
            <a:ext cx="1800000" cy="389165"/>
            <a:chOff x="5016000" y="1040449"/>
            <a:chExt cx="2157939" cy="615227"/>
          </a:xfrm>
        </p:grpSpPr>
        <p:sp>
          <p:nvSpPr>
            <p:cNvPr id="227" name="Rectángulo 2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VIRGINIA GONZÁLEZ MARTÍNEZ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ángulo 2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500" dirty="0" smtClean="0">
                  <a:solidFill>
                    <a:prstClr val="black"/>
                  </a:solidFill>
                </a:rPr>
                <a:t>Coordinador Adulto Mayor y Discapacitados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66827" y="1681740"/>
            <a:ext cx="1800000" cy="389165"/>
            <a:chOff x="5016000" y="1040449"/>
            <a:chExt cx="2157939" cy="615227"/>
          </a:xfrm>
        </p:grpSpPr>
        <p:sp>
          <p:nvSpPr>
            <p:cNvPr id="230" name="Rectángulo 2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ángulo 2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771" y="1683002"/>
            <a:ext cx="1800000" cy="389165"/>
            <a:chOff x="5016000" y="1040449"/>
            <a:chExt cx="2157939" cy="615227"/>
          </a:xfrm>
        </p:grpSpPr>
        <p:sp>
          <p:nvSpPr>
            <p:cNvPr id="252" name="Rectángulo 2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ángulo 2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Transporte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upo 2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365" y="1684964"/>
            <a:ext cx="1800000" cy="389165"/>
            <a:chOff x="5016000" y="1040449"/>
            <a:chExt cx="2157939" cy="615227"/>
          </a:xfrm>
        </p:grpSpPr>
        <p:sp>
          <p:nvSpPr>
            <p:cNvPr id="259" name="Rectángulo 2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ángulo 2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upo 2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526176"/>
            <a:ext cx="2880002" cy="434975"/>
            <a:chOff x="5015999" y="1040449"/>
            <a:chExt cx="2160001" cy="599536"/>
          </a:xfrm>
        </p:grpSpPr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ángulo 2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3583659"/>
            <a:ext cx="1800000" cy="389165"/>
            <a:chOff x="5016000" y="1040449"/>
            <a:chExt cx="2157939" cy="615227"/>
          </a:xfrm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MARTHA VALDEZ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EM08190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Comunicación DIF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551" y="6025168"/>
            <a:ext cx="180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88" y="5589747"/>
            <a:ext cx="1800000" cy="389165"/>
            <a:chOff x="5016000" y="1040449"/>
            <a:chExt cx="233776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249097"/>
            <a:ext cx="180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VALLE FARÍAS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2341012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2348386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2810" y="1523121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232626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2337934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3264525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234185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1" y="3910424"/>
            <a:ext cx="1986350" cy="523993"/>
            <a:chOff x="5014703" y="1040447"/>
            <a:chExt cx="2164860" cy="82837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I. RIVAS ZAMBRANO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264525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2645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701182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70118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6967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694036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83839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696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9115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53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J. CAMPOS BRIONES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91042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263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8157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ORTIZ DÍAZ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EM00095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51455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564533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565911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57079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567788"/>
            <a:ext cx="5426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5426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ESTEBAN MARTIN BLACKALLER ROSAS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JASSON ALEXIS RANGEL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57274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02517" y="2868787"/>
            <a:ext cx="1980000" cy="3149585"/>
            <a:chOff x="5006508" y="1032724"/>
            <a:chExt cx="2157939" cy="497916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6508" y="1032724"/>
              <a:ext cx="2157939" cy="4752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GONZÁLEZ GÓMEZ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SAMARI V. GARCÍA CHÁVEZ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BRANDON O. CORONADO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7139" y="2868787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GUERRERO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9616" y="2868781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7139" y="286899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6" y="3700765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47296"/>
            <a:ext cx="1980000" cy="537168"/>
            <a:chOff x="5016000" y="1021596"/>
            <a:chExt cx="2157939" cy="72601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21596"/>
              <a:ext cx="2157939" cy="5283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554266"/>
            <a:chOff x="5016000" y="1040447"/>
            <a:chExt cx="2157939" cy="876235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235694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7879229" y="2352010"/>
            <a:ext cx="0" cy="53912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362371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310594" y="2359576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176140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235957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2634314"/>
            <a:ext cx="180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173316"/>
            <a:ext cx="1800000" cy="389165"/>
            <a:chOff x="5016000" y="1040449"/>
            <a:chExt cx="2157939" cy="615227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MANUELA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EM03941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Policía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729101"/>
            <a:ext cx="1800000" cy="389165"/>
            <a:chOff x="5016000" y="1040449"/>
            <a:chExt cx="2157939" cy="615227"/>
          </a:xfrm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GUEL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4269411"/>
            <a:ext cx="1800000" cy="389165"/>
            <a:chOff x="5016000" y="1040449"/>
            <a:chExt cx="2157939" cy="615227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E. LUNA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5682" y="2651266"/>
            <a:ext cx="1800000" cy="389165"/>
            <a:chOff x="5016000" y="1040449"/>
            <a:chExt cx="2157939" cy="615227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Económico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upo 1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01" y="2635568"/>
            <a:ext cx="1800000" cy="379640"/>
            <a:chOff x="5016000" y="1055507"/>
            <a:chExt cx="2157939" cy="600169"/>
          </a:xfrm>
        </p:grpSpPr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5507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R.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Agropecuario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2650305"/>
            <a:ext cx="1800000" cy="389165"/>
            <a:chOff x="5016000" y="1040449"/>
            <a:chExt cx="2157939" cy="615227"/>
          </a:xfrm>
        </p:grpSpPr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3766" y="3189551"/>
            <a:ext cx="1800000" cy="389165"/>
            <a:chOff x="5016000" y="1040449"/>
            <a:chExt cx="2157939" cy="615227"/>
          </a:xfrm>
        </p:grpSpPr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o 1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3737354"/>
            <a:ext cx="1800000" cy="389165"/>
            <a:chOff x="5016000" y="1040449"/>
            <a:chExt cx="2157939" cy="615227"/>
          </a:xfrm>
        </p:grpSpPr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1479215"/>
            <a:ext cx="2880002" cy="434975"/>
            <a:chOff x="5015999" y="1040449"/>
            <a:chExt cx="2160001" cy="599536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4" name="CuadroTexto 53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2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BARRÓN QUINTERO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751379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36817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043308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568822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043308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452728" y="1465747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35883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041514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374790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376846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1271681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864073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EM09271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YUVICELA CARRIZALES NARVÁEZ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3292" y="1271681"/>
            <a:ext cx="1980000" cy="389165"/>
            <a:chOff x="5016000" y="1040449"/>
            <a:chExt cx="2157939" cy="615227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377880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372750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372750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845671"/>
            <a:ext cx="1980000" cy="389165"/>
            <a:chOff x="5016000" y="1040449"/>
            <a:chExt cx="2157939" cy="615227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864074"/>
            <a:ext cx="1983145" cy="1135827"/>
            <a:chOff x="5016000" y="894340"/>
            <a:chExt cx="2161367" cy="1795619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908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9428" y="24554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2900841"/>
            <a:ext cx="1980001" cy="646571"/>
            <a:chOff x="5015999" y="1604787"/>
            <a:chExt cx="2157940" cy="1213163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9621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RAMÍREZ MIRELES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1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862204"/>
            <a:ext cx="1980001" cy="722324"/>
            <a:chOff x="5015999" y="1604787"/>
            <a:chExt cx="2157940" cy="1141916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9621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GENARO LOZANO SÁNCHEZ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COSTILLA ZACARÍAS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862204"/>
            <a:ext cx="1980000" cy="927317"/>
            <a:chOff x="5016000" y="1641255"/>
            <a:chExt cx="2157939" cy="1465987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314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LUNA MIRANDA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IRUEGAS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872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28342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328050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0400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3366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3378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33349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31989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331697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864693"/>
            <a:ext cx="1987353" cy="1421578"/>
            <a:chOff x="5016000" y="894338"/>
            <a:chExt cx="2165954" cy="2247361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043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A. CASTRO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ERIK R. HERRERA CENICEROS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ALDO J. CASTRO VILLARREAL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COSSIO GONZALEZ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015" y="2907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869035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869035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872036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3685266"/>
            <a:ext cx="1980000" cy="389165"/>
            <a:chOff x="5016000" y="1040449"/>
            <a:chExt cx="2157939" cy="615227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DE LA GARZA TENORIO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EM09983</a:t>
              </a:r>
              <a:r>
                <a:rPr lang="es-ES" sz="800" dirty="0" smtClean="0">
                  <a:solidFill>
                    <a:prstClr val="black"/>
                  </a:solidFill>
                </a:rPr>
                <a:t> Veterinario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447071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8708246" y="2461902"/>
            <a:ext cx="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3451349" y="2461902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7036" y="277063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ADRIÁN RODRÍGUEZ FALCÓN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EM04222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9"/>
            <a:ext cx="2160000" cy="537218"/>
            <a:chOff x="5016000" y="1040449"/>
            <a:chExt cx="2157939" cy="849283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47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552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6032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MARTÍNEZ NAVARRETE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EM01541 </a:t>
              </a:r>
              <a:r>
                <a:rPr lang="es-ES" sz="800" dirty="0" smtClean="0">
                  <a:solidFill>
                    <a:prstClr val="black"/>
                  </a:solidFill>
                </a:rPr>
                <a:t>Mensajero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38724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ector recto 56"/>
          <p:cNvCxnSpPr/>
          <p:nvPr/>
        </p:nvCxnSpPr>
        <p:spPr>
          <a:xfrm>
            <a:off x="4778946" y="3791047"/>
            <a:ext cx="1622238" cy="39402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9543" y="34032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MARINES ARCE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EM00434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01184" y="34018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MARCELINO GUEVARA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EM04840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653" y="41027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8" name="Conector recto 57"/>
          <p:cNvCxnSpPr>
            <a:stCxn id="53" idx="2"/>
            <a:endCxn id="55" idx="0"/>
          </p:cNvCxnSpPr>
          <p:nvPr/>
        </p:nvCxnSpPr>
        <p:spPr>
          <a:xfrm flipH="1">
            <a:off x="6090653" y="3791047"/>
            <a:ext cx="1300531" cy="3117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87933"/>
            <a:ext cx="0" cy="29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92229"/>
            <a:ext cx="0" cy="29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03918"/>
            <a:ext cx="776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CÓRDOVA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EM07409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9289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3230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132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EM08067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VILLA GUAJARDO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GUSTAVO REQUENA GAYTÁN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347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385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EM07195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AURELIO D. LARA VEGA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ángulo 1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146" name="Grupo 1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9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150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151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47762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479241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6" y="2795015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ÓSCAR MALDONADO JASSO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479902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6698" y="186673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BLAS LOPEZ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Departamento Desarrollo Urbano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36266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5015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9681" y="36244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EM02282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BALDOMERO CARRIZALES SOLÍS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ROMÁN CARRILLO MENDOZA 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EM09375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DAVID RODRÍGUEZ CALVILLO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EM09602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JUAN P. HUITRON ZAPATA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EM00017 </a:t>
              </a:r>
              <a:r>
                <a:rPr lang="pt-BR" sz="1000" b="1" dirty="0">
                  <a:solidFill>
                    <a:schemeClr val="tx1"/>
                  </a:solidFill>
                </a:rPr>
                <a:t>ROBERTO JINEZ OLGUIN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EM08443 </a:t>
              </a:r>
              <a:r>
                <a:rPr lang="pt-BR" sz="1000" b="1" dirty="0">
                  <a:solidFill>
                    <a:schemeClr val="tx1"/>
                  </a:solidFill>
                </a:rPr>
                <a:t>JUAN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</a:t>
              </a:r>
              <a:r>
                <a:rPr lang="pt-BR" sz="1000" b="1" dirty="0">
                  <a:solidFill>
                    <a:schemeClr val="tx1"/>
                  </a:solidFill>
                </a:rPr>
                <a:t>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2445850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2445978"/>
            <a:ext cx="0" cy="38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40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19171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BÁRBARA IZAGUIRRE YGA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VALLE FARÍAS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6320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ASTOR A. LEDEZMA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Museo Coahuila y Texas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6308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244663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26339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DE LA CRUZ ARTEAGA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Casa de las Artes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167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CARMEN VILLALOBOS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7206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2786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ABRAHAM CORTEZ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8337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5396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5952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3167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7206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277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8337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3165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7186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2755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5378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9694605" y="2263806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2496971" y="2240592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497139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NIÑO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4437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00031" y="225134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43929" y="3276398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342501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EM09709</a:t>
              </a: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RITA I. SEPÚLVEDA RAMÍREZ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EM08111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EVELIN ROBLEDO RUIZ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238290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1945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EM09936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ERICK G. DE LA FUENTE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440040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3218897" y="3572634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9001736" y="3568435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8897" y="381209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EM08441  </a:t>
              </a:r>
              <a:r>
                <a:rPr lang="es-ES" sz="800" dirty="0" smtClean="0">
                  <a:solidFill>
                    <a:prstClr val="black"/>
                  </a:solidFill>
                </a:rPr>
                <a:t> Logística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1736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228492" y="3573399"/>
            <a:ext cx="57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3803345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MAARIA GUERRA CANTU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EM08833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OFILIA N.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HERRERA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EM07971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541566"/>
            <a:chOff x="5016000" y="1040447"/>
            <a:chExt cx="2157939" cy="85615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EM07898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Psicólogas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EFRAIN TAPIA CORONADO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MARIA DELGADO MARES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ector recto 64"/>
          <p:cNvCxnSpPr/>
          <p:nvPr/>
        </p:nvCxnSpPr>
        <p:spPr>
          <a:xfrm flipH="1">
            <a:off x="7538485" y="5347980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4649609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562346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56270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724" y="2058342"/>
            <a:ext cx="1980000" cy="1081846"/>
            <a:chOff x="5016000" y="1688608"/>
            <a:chExt cx="2157939" cy="1710282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5091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643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931698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EM05847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rgbClr val="000000"/>
                  </a:solidFill>
                </a:rPr>
                <a:t>MARIO CISNEROS MATA</a:t>
              </a:r>
              <a:endParaRPr lang="es-MX" sz="1100" b="1" dirty="0">
                <a:solidFill>
                  <a:srgbClr val="000000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33874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723" y="337066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EM09471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ROERTO DE LEON SIERRA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EM09535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JUAN C. ORTIZ ZAPATA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6333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358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485" y="5504805"/>
            <a:ext cx="1980000" cy="389164"/>
            <a:chOff x="5016000" y="1040450"/>
            <a:chExt cx="2157939" cy="615226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LIDIA LOMAS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7700252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5856281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007276" y="3950604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152724" y="39609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6723318" y="317005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121109" y="31679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4923318" y="1376022"/>
            <a:ext cx="2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3320" y="1264243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EM08441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Jefe de Departamento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318" y="237393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4928139" y="2007907"/>
            <a:ext cx="39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870008" y="1425838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823318" y="3391990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8558" y="1251719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121111" y="3167943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3318" y="3391990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7" y="4146377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06335" y="4146379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9943" y="4147180"/>
            <a:ext cx="180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JAVIER SILVA CUELLAR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551" y="4146379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153252" y="3956446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7325" y="3049687"/>
            <a:ext cx="1980000" cy="601116"/>
            <a:chOff x="5016000" y="1232763"/>
            <a:chExt cx="2157939" cy="95030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32763"/>
              <a:ext cx="2157939" cy="8207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CARDENAS BORREGO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J. CISNEROS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918463"/>
            <a:chOff x="5016000" y="851535"/>
            <a:chExt cx="2157939" cy="145199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3228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E. JASSO PINEDA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90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597223"/>
            <a:ext cx="0" cy="27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627515" y="160397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60398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603972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984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3043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984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41507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9861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3044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415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9893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041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41507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507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30418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599388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747" y="2603715"/>
            <a:ext cx="1980000" cy="3259827"/>
            <a:chOff x="5016000" y="402263"/>
            <a:chExt cx="2157939" cy="51534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02263"/>
              <a:ext cx="2157939" cy="49992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SIRENA RICO CARMONA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VALDÉS OROZCO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3211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8096" y="4597800"/>
            <a:ext cx="1980000" cy="791462"/>
            <a:chOff x="5016000" y="2142725"/>
            <a:chExt cx="2157939" cy="125121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EM08863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PATRICIA MENA GOVEA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292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 GRACIELA MOYA REVELES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EM09968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9833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7316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ASENAT GARCÍA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3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05282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23216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207" y="3032207"/>
            <a:ext cx="1980000" cy="389165"/>
            <a:chOff x="5016000" y="1040449"/>
            <a:chExt cx="2157939" cy="61522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ZORAIDA M. CARREÓN CEBALLOS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U. DÍAZ RODRÍGUEZ 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EM09937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ADRIAN OROPEZA ALVA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EM08685</a:t>
              </a:r>
              <a:r>
                <a:rPr lang="es-MX" sz="4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JUAN RDGZ. MACIAS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endParaRPr lang="es-MX" sz="1050" dirty="0">
                <a:solidFill>
                  <a:srgbClr val="5B9BD5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EM09594</a:t>
              </a:r>
              <a:r>
                <a:rPr lang="es-MX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 smtClean="0">
                  <a:solidFill>
                    <a:prstClr val="black"/>
                  </a:solidFill>
                </a:rPr>
                <a:t>ENRIQUE </a:t>
              </a:r>
              <a:r>
                <a:rPr lang="es-MX" sz="950" b="1" dirty="0">
                  <a:solidFill>
                    <a:prstClr val="black"/>
                  </a:solidFill>
                </a:rPr>
                <a:t>DE LA FUENTE </a:t>
              </a:r>
              <a:r>
                <a:rPr lang="es-MX" sz="950" b="1" dirty="0" smtClean="0">
                  <a:solidFill>
                    <a:prstClr val="black"/>
                  </a:solidFill>
                </a:rPr>
                <a:t>RIVERA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REYES VAZQUEZ </a:t>
              </a:r>
              <a:endParaRPr lang="es-MX" sz="6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JESUS ZAPATA ALARCON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EM09728</a:t>
              </a:r>
              <a:r>
                <a:rPr lang="en-US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800" b="1" dirty="0">
                  <a:solidFill>
                    <a:schemeClr val="tx1"/>
                  </a:solidFill>
                  <a:latin typeface="Calibri (Cuerpo)"/>
                  <a:ea typeface="Verdana" panose="020B0604030504040204" pitchFamily="34" charset="0"/>
                </a:rPr>
                <a:t>WALTER RAMOS DOMINGUEZ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OMAR GARAY ESTRADA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EM09539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FERNANDO FLORES PEREZ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4" y="1995115"/>
            <a:ext cx="216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JOSÉ RAMÍREZ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Operativo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5" y="3097690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 GUEL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617752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4255382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534977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2163" y="5988477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EM08521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LEONEL MARMOLEJO GARCÍA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713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EM09733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VICTOR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H. </a:t>
              </a:r>
              <a:r>
                <a:rPr lang="es-ES_tradnl" sz="1000" b="1" dirty="0">
                  <a:solidFill>
                    <a:schemeClr val="tx1"/>
                  </a:solidFill>
                </a:rPr>
                <a:t>LEDEZMA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CASTRO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EM09906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GENARO LOZANO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GONZALEZ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3429578"/>
            <a:ext cx="1980000" cy="1164843"/>
            <a:chOff x="5016000" y="3861069"/>
            <a:chExt cx="2157939" cy="1841489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3861069"/>
              <a:ext cx="2157939" cy="17242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EM09717</a:t>
              </a:r>
              <a:r>
                <a:rPr lang="es-MX" sz="1000" b="1" dirty="0">
                  <a:solidFill>
                    <a:prstClr val="black"/>
                  </a:solidFill>
                </a:rPr>
                <a:t> MIGUEL CARMONA ESPARZA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EM09881</a:t>
              </a:r>
              <a:r>
                <a:rPr lang="es-MX" sz="1000" b="1" dirty="0">
                  <a:solidFill>
                    <a:prstClr val="black"/>
                  </a:solidFill>
                </a:rPr>
                <a:t> SANTIAGO IBARRA DIAZ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EM09907</a:t>
              </a:r>
              <a:r>
                <a:rPr lang="es-MX" sz="1000" b="1" dirty="0">
                  <a:solidFill>
                    <a:prstClr val="black"/>
                  </a:solidFill>
                </a:rPr>
                <a:t> 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EM09908</a:t>
              </a:r>
              <a:r>
                <a:rPr lang="es-MX" sz="1000" b="1" dirty="0">
                  <a:solidFill>
                    <a:prstClr val="black"/>
                  </a:solidFill>
                </a:rPr>
                <a:t> JULIO C. VIELMA CORDOVA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>
                  <a:solidFill>
                    <a:schemeClr val="tx1"/>
                  </a:solidFill>
                </a:rPr>
                <a:t>EM09383</a:t>
              </a:r>
              <a:r>
                <a:rPr lang="es-ES" sz="1000" b="1" dirty="0">
                  <a:solidFill>
                    <a:prstClr val="black"/>
                  </a:solidFill>
                </a:rPr>
                <a:t> JOSE E. MORALES CAMPOS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2890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93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2886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95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30698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3053956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297596"/>
            <a:ext cx="11156175" cy="3232880"/>
            <a:chOff x="4877172" y="2029980"/>
            <a:chExt cx="4884330" cy="5320525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2029980"/>
              <a:ext cx="4879621" cy="5089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EM05444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ELOY RODRIGUEZ TORRES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EM09546 </a:t>
              </a:r>
              <a:r>
                <a:rPr lang="es-MX" sz="1000" b="1" dirty="0"/>
                <a:t>PEDRO RIVAS RECIO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EM09543 </a:t>
              </a:r>
              <a:r>
                <a:rPr lang="es-MX" sz="1000" b="1" dirty="0"/>
                <a:t>HECTOR F. ALVAREZ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ROBERTO C. REGINO GELACIO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RODRIGUEZ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7109351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8422"/>
            <a:ext cx="1980000" cy="1223145"/>
            <a:chOff x="5016000" y="3667099"/>
            <a:chExt cx="2157939" cy="1933659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3667099"/>
              <a:ext cx="2157939" cy="191820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EM08106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JESÚS S. BALLESTEROS MARTÍNEZ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EM09964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RODOLFO A. SEGURA PESINA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3662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4139" y="4008141"/>
            <a:ext cx="1800000" cy="456831"/>
            <a:chOff x="5016000" y="1040449"/>
            <a:chExt cx="2157939" cy="722199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MARINA A. RIOJAS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341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Unidad de Transparencia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C. GARZA BERLANGA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A.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YUDITH S.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DULCE J. FABELA RIVERA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251168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548833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F. LEIJA RODRIGUEZ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30461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6"/>
            <a:ext cx="1980000" cy="945285"/>
            <a:chOff x="5008150" y="716119"/>
            <a:chExt cx="2157939" cy="149438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8150" y="716119"/>
              <a:ext cx="2157939" cy="138777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8150" y="197600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4324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	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198331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0436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2493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46852"/>
            <a:ext cx="1980000" cy="616435"/>
            <a:chOff x="5016000" y="919995"/>
            <a:chExt cx="2157939" cy="97451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8480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001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LUIS PERALES MILLER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3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HERRERA VILLAREAL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FELIPE HERNANDEZ VASQUEZ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DERECHOS HUMANOS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941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ALFONSO BORJAS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LOPEZ CAMPA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4992459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2846684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6" y="2130607"/>
            <a:ext cx="31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46238" y="19369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CYNTHIA N. VILLASTRIGO VALENCIANO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EM08471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0305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U. BURUATO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EM08400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78998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3936488" y="259065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>
            <a:off x="2846684" y="3454651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9664</TotalTime>
  <Words>8507</Words>
  <Application>Microsoft Office PowerPoint</Application>
  <PresentationFormat>Panorámica</PresentationFormat>
  <Paragraphs>2207</Paragraphs>
  <Slides>88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88</vt:i4>
      </vt:variant>
    </vt:vector>
  </HeadingPairs>
  <TitlesOfParts>
    <vt:vector size="96" baseType="lpstr">
      <vt:lpstr>Arial</vt:lpstr>
      <vt:lpstr>Calibri</vt:lpstr>
      <vt:lpstr>Calibri (Cuerpo)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478</cp:revision>
  <cp:lastPrinted>2022-05-30T16:06:24Z</cp:lastPrinted>
  <dcterms:created xsi:type="dcterms:W3CDTF">2022-02-24T11:34:15Z</dcterms:created>
  <dcterms:modified xsi:type="dcterms:W3CDTF">2022-06-13T16:26:21Z</dcterms:modified>
</cp:coreProperties>
</file>